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embedTrueTypeFonts="1" saveSubsetFonts="1">
  <p:sldMasterIdLst>
    <p:sldMasterId id="2147483735" r:id="rId1"/>
  </p:sldMasterIdLst>
  <p:notesMasterIdLst>
    <p:notesMasterId r:id="rId16"/>
  </p:notesMasterIdLst>
  <p:sldIdLst>
    <p:sldId id="256" r:id="rId2"/>
    <p:sldId id="258" r:id="rId3"/>
    <p:sldId id="257" r:id="rId4"/>
    <p:sldId id="259" r:id="rId5"/>
    <p:sldId id="260" r:id="rId6"/>
    <p:sldId id="262" r:id="rId7"/>
    <p:sldId id="261" r:id="rId8"/>
    <p:sldId id="263" r:id="rId9"/>
    <p:sldId id="264" r:id="rId10"/>
    <p:sldId id="266" r:id="rId11"/>
    <p:sldId id="265" r:id="rId12"/>
    <p:sldId id="270" r:id="rId13"/>
    <p:sldId id="267" r:id="rId14"/>
    <p:sldId id="268" r:id="rId15"/>
  </p:sldIdLst>
  <p:sldSz cx="12192000" cy="6858000"/>
  <p:notesSz cx="6858000" cy="9144000"/>
  <p:embeddedFontLs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Calibri Light" panose="020F0302020204030204" pitchFamily="34" charset="0"/>
      <p:regular r:id="rId21"/>
      <p:italic r:id="rId22"/>
    </p:embeddedFont>
    <p:embeddedFont>
      <p:font typeface="Futura Bk BT" panose="020B0502020204020303" pitchFamily="34" charset="0"/>
      <p:regular r:id="rId23"/>
      <p:italic r:id="rId24"/>
    </p:embeddedFont>
    <p:embeddedFont>
      <p:font typeface="Futura XBlk BT" panose="020B0903020204020204" pitchFamily="34" charset="0"/>
      <p:regular r:id="rId25"/>
    </p:embeddedFont>
  </p:embeddedFontLst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1F20"/>
    <a:srgbClr val="CE181E"/>
    <a:srgbClr val="CD18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64" autoAdjust="0"/>
    <p:restoredTop sz="88367" autoAdjust="0"/>
  </p:normalViewPr>
  <p:slideViewPr>
    <p:cSldViewPr snapToGrid="0">
      <p:cViewPr varScale="1">
        <p:scale>
          <a:sx n="101" d="100"/>
          <a:sy n="101" d="100"/>
        </p:scale>
        <p:origin x="936" y="72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-66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7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A6E29D-8054-4AE1-B80E-A0A5F2C87F8C}" type="datetimeFigureOut">
              <a:rPr lang="it-IT" smtClean="0"/>
              <a:t>15/10/2020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9C6637-9150-4BBC-9FA1-168FCE451C0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58118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Cosa si intende per accounting? Logout, login e </a:t>
            </a:r>
            <a:r>
              <a:rPr lang="it-IT" dirty="0" err="1"/>
              <a:t>signup</a:t>
            </a:r>
            <a:r>
              <a:rPr lang="it-IT" dirty="0"/>
              <a:t>. L’account può essere sia per le aziende che per i privati, con gli opportuni campi.</a:t>
            </a:r>
          </a:p>
          <a:p>
            <a:r>
              <a:rPr lang="it-IT" dirty="0"/>
              <a:t>Cosa si intende per acquisto? Pagamento con carte di credito o PayPal e carrello editabile.</a:t>
            </a:r>
          </a:p>
          <a:p>
            <a:r>
              <a:rPr lang="it-IT" dirty="0"/>
              <a:t>Perché non c’è l’amministrazione? Perché non richiesta al momento dal committente. Con amministrazione si intende l‘interfaccia atta alla gestione della piattaforma.</a:t>
            </a:r>
          </a:p>
          <a:p>
            <a:endParaRPr lang="it-IT" dirty="0"/>
          </a:p>
          <a:p>
            <a:r>
              <a:rPr lang="it-IT" dirty="0"/>
              <a:t>La metodologia </a:t>
            </a:r>
            <a:r>
              <a:rPr lang="it-IT" dirty="0" err="1"/>
              <a:t>Scrum</a:t>
            </a:r>
            <a:r>
              <a:rPr lang="it-IT" dirty="0"/>
              <a:t> fa parte delle metodologie agili. Si compone degli sprint e all’inizio, ma anche ad ogni fine sprint, si fa la raccolta o revisione dei requisiti, che sono 33 funzionali e 7 non funzionali.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9C6637-9150-4BBC-9FA1-168FCE451C0F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349787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9C6637-9150-4BBC-9FA1-168FCE451C0F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90996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Mostra rapidamente i componenti dell’architettura. Ribadire che sia Tomcat che MySQL sono RNF, ma soprattutto sono scalabili aumentando le istanze di Tomcat e MySQL è possibile aumentare il fault </a:t>
            </a:r>
            <a:r>
              <a:rPr lang="it-IT" dirty="0" err="1"/>
              <a:t>tollerance</a:t>
            </a:r>
            <a:r>
              <a:rPr lang="it-IT" dirty="0"/>
              <a:t> e migliorare il load balancing, a costo della gestione nel DB delle sessioni.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9C6637-9150-4BBC-9FA1-168FCE451C0F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733042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Dire che è stata la prima fase dello sviluppo. Mostrare le 2 entità che sono state aggiunte, ma non sviluppate (newsletter e </a:t>
            </a:r>
            <a:r>
              <a:rPr lang="it-IT" dirty="0" err="1"/>
              <a:t>change_password_request</a:t>
            </a:r>
            <a:r>
              <a:rPr lang="it-IT" dirty="0"/>
              <a:t>). Perché sono state aggiunte? Perché sono venute fuori durante la raccolta dei requisiti e potranno essere sviluppate durante la manutenzione migliorativa. Commentare a voce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9C6637-9150-4BBC-9FA1-168FCE451C0F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709198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Dopo il livello del DB si è progettato quello di business insieme a quello di presentazione. Ribadiamo per iscritto che cosa si intende per accounting. Sottolineiamo che un’azienda può fornire l’e-mail di chi al suo interno si occupa degli acquisti.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9C6637-9150-4BBC-9FA1-168FCE451C0F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747421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S || </a:t>
            </a:r>
            <a:r>
              <a:rPr lang="it-IT" dirty="0" err="1"/>
              <a:t>int</a:t>
            </a:r>
            <a:r>
              <a:rPr lang="it-IT" dirty="0"/>
              <a:t>(</a:t>
            </a:r>
            <a:r>
              <a:rPr lang="it-IT" dirty="0" err="1"/>
              <a:t>len</a:t>
            </a:r>
            <a:r>
              <a:rPr lang="it-IT" dirty="0"/>
              <a:t>) e PRF(P,S || </a:t>
            </a:r>
            <a:r>
              <a:rPr lang="it-IT" dirty="0" err="1"/>
              <a:t>int</a:t>
            </a:r>
            <a:r>
              <a:rPr lang="it-IT" dirty="0"/>
              <a:t>(1)) sono IV per la funzione HMAC indicata da PRF.  Vengono ripetuti XOR C volte.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9C6637-9150-4BBC-9FA1-168FCE451C0F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93796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In particolare dire che i MX record vengono usati per evitare la saturazione delle risorse, mentre i </a:t>
            </a:r>
            <a:r>
              <a:rPr lang="it-IT" dirty="0" err="1"/>
              <a:t>reCAPTCHA</a:t>
            </a:r>
            <a:r>
              <a:rPr lang="it-IT" dirty="0"/>
              <a:t> per la saturazione della banda.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9C6637-9150-4BBC-9FA1-168FCE451C0F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329133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Contestualizzare il problema. Descrivere cosa accade qualora la stessa pagina venga richiesta.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9C6637-9150-4BBC-9FA1-168FCE451C0F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511490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Non citare o parlare della concorrenza.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9C6637-9150-4BBC-9FA1-168FCE451C0F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791639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9C6637-9150-4BBC-9FA1-168FCE451C0F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97864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64CE327-1E5B-413B-822C-25DE007C5C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2CEA029D-9A0D-4824-BC06-2127C86814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4E70E53-F94D-4C27-9E02-B43AA42354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8" y="6356352"/>
            <a:ext cx="3318166" cy="365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10/13/2020</a:t>
            </a:r>
            <a:endParaRPr lang="en-US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104B69B-6A05-462B-86FE-14B38FFDE1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4264631-206A-4F4C-8E64-A02E97062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137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C16B538-E9E5-44F7-8DC6-ABA68CC153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D2B9DDE-6FC8-4F25-B7F3-1E0A7BCBA3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732B8C3-B701-4773-9A80-7F5E4035C3C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8" y="6356352"/>
            <a:ext cx="3318166" cy="365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10/13/2020</a:t>
            </a:r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B66751D-9E5D-4D74-9C47-6E25E2A4E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D467D06-2119-47E7-AEE0-3F0CA9860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691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E9698A06-9324-4DC8-B400-5BC6B524A9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7092E27-4715-4C3D-AE9F-6868CDB028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31BD000-A492-4453-A7CA-0668AA69A98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8" y="6356352"/>
            <a:ext cx="3318166" cy="365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10/13/2020</a:t>
            </a:r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783F00D-D279-478D-83F8-B263936921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B370EC9-AD08-43BA-A710-3D69A4F585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740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3AA71E0-3619-4AA5-8089-AB4ED45276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335C76F-DB55-41D4-B772-339D529B9F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F99C5B7-B638-4623-9164-2D20B69C35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8" y="6356352"/>
            <a:ext cx="3318166" cy="365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10/13/2020</a:t>
            </a:r>
            <a:endParaRPr lang="en-US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76FE185-096D-4E77-88EC-74425F8599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E9CEB76-34DB-4974-8DA5-02073DB1B4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374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3C2CA0B-3BA4-4056-AC04-3E2A9A923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D4AA718-9926-4F1D-B8C2-9F4DF3227D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E142F4F-581C-444E-9CD9-D279EF6350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8" y="6356352"/>
            <a:ext cx="3318166" cy="365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10/13/2020</a:t>
            </a:r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5964B20-95F8-4C08-9033-7593B62FD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EEC077D-9504-40C2-9D88-142FB99A9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309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2733208-7148-4049-8270-F45BD5032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D8476B2-7BB8-4E8A-A8DD-79987E3B0A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F8548FD1-C14F-4889-9C66-4B048D1C15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E4FE301-1EDB-41D2-A5AD-51BCD0CFAA3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8" y="6356352"/>
            <a:ext cx="3318166" cy="365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10/13/2020</a:t>
            </a:r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A45A8B7-3918-4DD9-9E50-E306F01479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227A8B7-F78F-4614-B94F-12E409B20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873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2C083CD-3F31-4F4B-9DB1-76BBB3AC2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C6BA48C-76D3-42D5-971E-2CA58F977E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F10B40A-E588-43E8-B1C3-366E174823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67CF5741-195D-43C1-8646-DA0F7B35E9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4A09A7DA-A63F-4F34-90B8-043A06AF2A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D2ECB30A-9375-4C1D-90B0-7D97A64A412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8" y="6356352"/>
            <a:ext cx="3318166" cy="365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10/13/2020</a:t>
            </a:r>
            <a:endParaRPr lang="en-US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397F295F-8184-451A-98C2-581A7E5CE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AFAA8E36-6401-4078-BBFF-29DDEB4962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809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3DD6CE4-CEF4-419F-B728-7C06C406E0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D3506F23-350F-4CE6-9B61-902E81AD42C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8" y="6356352"/>
            <a:ext cx="3318166" cy="365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10/13/2020</a:t>
            </a:r>
            <a:endParaRPr lang="en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CE6C8AD1-704B-404D-A931-DA941E509B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5CF583A-16C2-4A89-91F1-7EF7E95394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304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97719ED1-7557-4D96-95F4-BD7D1D900DF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8" y="6356352"/>
            <a:ext cx="3318166" cy="365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10/13/2020</a:t>
            </a:r>
            <a:endParaRPr lang="en-US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BBF9605C-35B6-466C-8FBD-9AD0A16EB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FB70837-9FCA-4295-9FC9-AF642D509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39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81DDC40-648E-4E2C-A388-79915F89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7EEBD7E-B55D-4A85-9303-F26848CF4F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FAE48AE-9B19-4AE5-8392-E0B1CD97B5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036D02C-AA23-4B8E-A402-C7A855D692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8" y="6356352"/>
            <a:ext cx="3318166" cy="365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10/13/2020</a:t>
            </a:r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3612B24-8CAD-4538-BEB8-57B73E675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6B9D14D-B91D-4882-BF55-A14C1F92ED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677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49EC10D-A0B2-4818-AA79-F3A3F9CD24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93D16AFF-9437-460E-8451-2F818C1B01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813F0E5-1DF7-4F3F-BD68-7C00CFA7E1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62ED5FA-52E2-4AFE-9FD9-11CA9891D9A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198" y="6356352"/>
            <a:ext cx="3318166" cy="3651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10/13/2020</a:t>
            </a:r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8D47A66-FA5D-4811-BFE2-EE1A6AA28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AFE598D-DE69-4011-B71C-F9A558160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91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03F00ED4-8544-4004-9C7B-B8AA56424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52E4BBF-3A27-4297-9B52-06D5BAFE74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C453696-8F3D-4D8F-9100-BC7DA2FE84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10988" y="6444478"/>
            <a:ext cx="391453" cy="27699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r">
              <a:defRPr sz="1200" b="1">
                <a:solidFill>
                  <a:srgbClr val="CE181E"/>
                </a:solidFill>
              </a:defRPr>
            </a:lvl1pPr>
          </a:lstStyle>
          <a:p>
            <a:fld id="{34B7E4EF-A1BD-40F4-AB7B-04F084DD991D}" type="slidenum">
              <a:rPr lang="en-US" smtClean="0"/>
              <a:pPr/>
              <a:t>‹N›</a:t>
            </a:fld>
            <a:endParaRPr lang="en-US" dirty="0">
              <a:solidFill>
                <a:srgbClr val="CE181E"/>
              </a:solidFill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40D6AE25-98FB-4CD7-B0BB-B575DE29809F}"/>
              </a:ext>
            </a:extLst>
          </p:cNvPr>
          <p:cNvSpPr txBox="1">
            <a:spLocks/>
          </p:cNvSpPr>
          <p:nvPr userDrawn="1"/>
        </p:nvSpPr>
        <p:spPr>
          <a:xfrm>
            <a:off x="289559" y="6285973"/>
            <a:ext cx="3586879" cy="44012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it-IT" sz="2800" b="0" spc="-110" baseline="0" dirty="0">
                <a:solidFill>
                  <a:srgbClr val="CE181E"/>
                </a:solidFill>
                <a:latin typeface="Futura XBlk BT" panose="020B0903020204020204" pitchFamily="34" charset="0"/>
                <a:ea typeface="Futura-Black" panose="02020500000000000000" pitchFamily="18" charset="0"/>
                <a:cs typeface="Futura-Black" panose="02020500000000000000" pitchFamily="18" charset="0"/>
              </a:rPr>
              <a:t>U</a:t>
            </a:r>
            <a:r>
              <a:rPr lang="it-IT" sz="2830" b="0" spc="-110" baseline="0" dirty="0">
                <a:solidFill>
                  <a:srgbClr val="CE181E"/>
                </a:solidFill>
                <a:latin typeface="Futura XBlk BT" panose="020B0903020204020204" pitchFamily="34" charset="0"/>
                <a:ea typeface="Futura-Black" panose="02020500000000000000" pitchFamily="18" charset="0"/>
                <a:cs typeface="Futura-Black" panose="02020500000000000000" pitchFamily="18" charset="0"/>
              </a:rPr>
              <a:t>P</a:t>
            </a:r>
            <a:r>
              <a:rPr lang="it-IT" sz="2800" b="0" spc="-110" baseline="0" dirty="0">
                <a:solidFill>
                  <a:srgbClr val="CE181E"/>
                </a:solidFill>
                <a:latin typeface="Futura XBlk BT" panose="020B0903020204020204" pitchFamily="34" charset="0"/>
                <a:ea typeface="Futura-Black" panose="02020500000000000000" pitchFamily="18" charset="0"/>
                <a:cs typeface="Futura-Black" panose="02020500000000000000" pitchFamily="18" charset="0"/>
              </a:rPr>
              <a:t>O</a:t>
            </a:r>
            <a:r>
              <a:rPr lang="it-IT" sz="2000" b="1" dirty="0">
                <a:solidFill>
                  <a:srgbClr val="CE181E"/>
                </a:solidFill>
                <a:latin typeface="Times New Roman" panose="02020603050405020304" pitchFamily="18" charset="0"/>
                <a:ea typeface="Futura-Black" panose="02020500000000000000" pitchFamily="18" charset="0"/>
                <a:cs typeface="Times New Roman" panose="02020603050405020304" pitchFamily="18" charset="0"/>
              </a:rPr>
              <a:t> </a:t>
            </a:r>
            <a:r>
              <a:rPr lang="it-IT" sz="1200" dirty="0">
                <a:solidFill>
                  <a:srgbClr val="231F20"/>
                </a:solidFill>
                <a:latin typeface="Futura Bk BT" panose="020B0502020204020303" pitchFamily="34" charset="0"/>
              </a:rPr>
              <a:t>UNIVERSITÀ DEL PIEMONTE ORIENTALE</a:t>
            </a:r>
            <a:endParaRPr lang="it-IT" dirty="0">
              <a:solidFill>
                <a:srgbClr val="231F20"/>
              </a:solidFill>
              <a:latin typeface="Futura Bk BT" panose="020B0502020204020303" pitchFamily="34" charset="0"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A6C5DC19-235C-4512-AA37-F40D1B50F23B}"/>
              </a:ext>
            </a:extLst>
          </p:cNvPr>
          <p:cNvSpPr txBox="1"/>
          <p:nvPr userDrawn="1"/>
        </p:nvSpPr>
        <p:spPr>
          <a:xfrm>
            <a:off x="10297579" y="6475255"/>
            <a:ext cx="121340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it-IT" sz="1400" dirty="0"/>
              <a:t>Lorenzo FERRON</a:t>
            </a:r>
            <a:endParaRPr lang="it-IT" sz="1200" dirty="0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4D56892F-3A31-417A-9500-7ECE917478DF}"/>
              </a:ext>
            </a:extLst>
          </p:cNvPr>
          <p:cNvSpPr txBox="1"/>
          <p:nvPr userDrawn="1"/>
        </p:nvSpPr>
        <p:spPr>
          <a:xfrm>
            <a:off x="8669826" y="6229033"/>
            <a:ext cx="284116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it-IT" sz="1400" cap="all" baseline="0" dirty="0"/>
              <a:t>LAUREA TRIENNALE, 19 Ottobre 2020</a:t>
            </a:r>
          </a:p>
        </p:txBody>
      </p:sp>
    </p:spTree>
    <p:extLst>
      <p:ext uri="{BB962C8B-B14F-4D97-AF65-F5344CB8AC3E}">
        <p14:creationId xmlns:p14="http://schemas.microsoft.com/office/powerpoint/2010/main" val="1221522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id="{D30F6B07-25F2-4491-8D02-C59460F0B2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0453" y="2753644"/>
            <a:ext cx="10901471" cy="1350712"/>
          </a:xfrm>
          <a:noFill/>
        </p:spPr>
        <p:txBody>
          <a:bodyPr>
            <a:normAutofit/>
          </a:bodyPr>
          <a:lstStyle/>
          <a:p>
            <a:r>
              <a:rPr lang="it-IT" sz="3600" b="1" dirty="0">
                <a:latin typeface="Arial" panose="020B0604020202020204" pitchFamily="34" charset="0"/>
                <a:cs typeface="Arial" panose="020B0604020202020204" pitchFamily="34" charset="0"/>
              </a:rPr>
              <a:t>SVILUPPO DI UNA PIATTAFORMA E-COMMERCE PER LA VENDITA DI MOBILI METALLIZZATI</a:t>
            </a:r>
          </a:p>
        </p:txBody>
      </p:sp>
      <p:sp>
        <p:nvSpPr>
          <p:cNvPr id="2" name="Sottotitolo 1">
            <a:extLst>
              <a:ext uri="{FF2B5EF4-FFF2-40B4-BE49-F238E27FC236}">
                <a16:creationId xmlns:a16="http://schemas.microsoft.com/office/drawing/2014/main" id="{E6D35B5D-6A32-417E-B381-7EE8D0C9BC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5269" y="4144833"/>
            <a:ext cx="10901471" cy="560388"/>
          </a:xfrm>
          <a:noFill/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it-IT" sz="3400" dirty="0">
                <a:solidFill>
                  <a:schemeClr val="bg2">
                    <a:lumMod val="50000"/>
                  </a:schemeClr>
                </a:solidFill>
              </a:rPr>
              <a:t>19 ottobre 2020</a:t>
            </a:r>
          </a:p>
        </p:txBody>
      </p:sp>
      <p:pic>
        <p:nvPicPr>
          <p:cNvPr id="3" name="Immagine 2" descr="Logotipo UPO">
            <a:extLst>
              <a:ext uri="{FF2B5EF4-FFF2-40B4-BE49-F238E27FC236}">
                <a16:creationId xmlns:a16="http://schemas.microsoft.com/office/drawing/2014/main" id="{7D487630-0620-4A79-BFE4-37F98A9FEC78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" b="504"/>
          <a:stretch/>
        </p:blipFill>
        <p:spPr>
          <a:xfrm>
            <a:off x="4476000" y="484915"/>
            <a:ext cx="3240000" cy="149899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070951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F2F2F345-4A94-4C2C-BEA0-74D2240A8C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L’acquisto: il pagamento con carta di credito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257F1D6-84F0-40A3-A065-ADDA4B14B8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it-IT" dirty="0"/>
              <a:t>All’atto del pagamento al cliente vengono richiesti:</a:t>
            </a:r>
          </a:p>
          <a:p>
            <a:pPr algn="just"/>
            <a:r>
              <a:rPr lang="it-IT" dirty="0"/>
              <a:t>PAN (</a:t>
            </a:r>
            <a:r>
              <a:rPr lang="it-IT" i="1" dirty="0" err="1"/>
              <a:t>Primary</a:t>
            </a:r>
            <a:r>
              <a:rPr lang="it-IT" i="1" dirty="0"/>
              <a:t> Account </a:t>
            </a:r>
            <a:r>
              <a:rPr lang="it-IT" i="1" dirty="0" err="1"/>
              <a:t>Number</a:t>
            </a:r>
            <a:r>
              <a:rPr lang="it-IT" dirty="0"/>
              <a:t>)</a:t>
            </a:r>
          </a:p>
          <a:p>
            <a:pPr algn="just"/>
            <a:r>
              <a:rPr lang="it-IT" dirty="0"/>
              <a:t>CVC o CVV (</a:t>
            </a:r>
            <a:r>
              <a:rPr lang="it-IT" i="1" dirty="0"/>
              <a:t>Credit Value Card</a:t>
            </a:r>
            <a:r>
              <a:rPr lang="it-IT" dirty="0"/>
              <a:t> o </a:t>
            </a:r>
            <a:r>
              <a:rPr lang="it-IT" i="1" dirty="0"/>
              <a:t>Value</a:t>
            </a:r>
            <a:r>
              <a:rPr lang="it-IT" dirty="0"/>
              <a:t>)</a:t>
            </a:r>
          </a:p>
          <a:p>
            <a:pPr algn="just"/>
            <a:r>
              <a:rPr lang="it-IT" dirty="0"/>
              <a:t>titolare</a:t>
            </a:r>
          </a:p>
          <a:p>
            <a:pPr algn="just"/>
            <a:r>
              <a:rPr lang="it-IT" dirty="0"/>
              <a:t>validità</a:t>
            </a:r>
          </a:p>
          <a:p>
            <a:pPr marL="0" indent="0" algn="just">
              <a:buNone/>
            </a:pPr>
            <a:endParaRPr lang="it-IT" dirty="0"/>
          </a:p>
          <a:p>
            <a:pPr marL="0" indent="0" algn="just">
              <a:buNone/>
            </a:pPr>
            <a:r>
              <a:rPr lang="it-IT" dirty="0"/>
              <a:t>Tutti i dati vengono raccolti nel rispetto del PCI DSS e inviati a </a:t>
            </a:r>
            <a:r>
              <a:rPr lang="it-IT" dirty="0" err="1"/>
              <a:t>Braintree</a:t>
            </a:r>
            <a:r>
              <a:rPr lang="it-IT" dirty="0"/>
              <a:t>.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F123600C-853A-4CEE-80BD-78A635EE2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39227" y="6444478"/>
            <a:ext cx="263214" cy="276999"/>
          </a:xfrm>
        </p:spPr>
        <p:txBody>
          <a:bodyPr/>
          <a:lstStyle/>
          <a:p>
            <a:r>
              <a:rPr lang="en-US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8616308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 descr=" 3">
            <a:extLst>
              <a:ext uri="{FF2B5EF4-FFF2-40B4-BE49-F238E27FC236}">
                <a16:creationId xmlns:a16="http://schemas.microsoft.com/office/drawing/2014/main" id="{B929CDF9-852A-4408-B806-A121C0D738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L’acquisto: la concorrenza «interna»</a:t>
            </a:r>
          </a:p>
        </p:txBody>
      </p:sp>
      <p:pic>
        <p:nvPicPr>
          <p:cNvPr id="8" name="Segnaposto contenuto 7" descr=" Angry woman">
            <a:extLst>
              <a:ext uri="{FF2B5EF4-FFF2-40B4-BE49-F238E27FC236}">
                <a16:creationId xmlns:a16="http://schemas.microsoft.com/office/drawing/2014/main" id="{C91BA00B-70AB-44A5-8536-0599F2A5761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1" t="18241" r="11911" b="3612"/>
          <a:stretch/>
        </p:blipFill>
        <p:spPr>
          <a:xfrm>
            <a:off x="838200" y="1690690"/>
            <a:ext cx="4705350" cy="4486273"/>
          </a:xfrm>
        </p:spPr>
      </p:pic>
      <p:sp>
        <p:nvSpPr>
          <p:cNvPr id="2" name="Segnaposto numero diapositiva 1" descr=" 2">
            <a:extLst>
              <a:ext uri="{FF2B5EF4-FFF2-40B4-BE49-F238E27FC236}">
                <a16:creationId xmlns:a16="http://schemas.microsoft.com/office/drawing/2014/main" id="{E76D5B52-B17F-4968-A516-85FBBA2BE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60681" y="6444478"/>
            <a:ext cx="341760" cy="276999"/>
          </a:xfrm>
        </p:spPr>
        <p:txBody>
          <a:bodyPr/>
          <a:lstStyle/>
          <a:p>
            <a:r>
              <a:rPr lang="en-US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7649697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 descr=" 3">
            <a:extLst>
              <a:ext uri="{FF2B5EF4-FFF2-40B4-BE49-F238E27FC236}">
                <a16:creationId xmlns:a16="http://schemas.microsoft.com/office/drawing/2014/main" id="{B929CDF9-852A-4408-B806-A121C0D738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L’acquisto: la concorrenza «interna»</a:t>
            </a:r>
          </a:p>
        </p:txBody>
      </p:sp>
      <p:pic>
        <p:nvPicPr>
          <p:cNvPr id="8" name="Segnaposto contenuto 7" descr=" Angry woman">
            <a:extLst>
              <a:ext uri="{FF2B5EF4-FFF2-40B4-BE49-F238E27FC236}">
                <a16:creationId xmlns:a16="http://schemas.microsoft.com/office/drawing/2014/main" id="{C91BA00B-70AB-44A5-8536-0599F2A5761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1" t="18241" r="11911" b="3612"/>
          <a:stretch/>
        </p:blipFill>
        <p:spPr>
          <a:xfrm>
            <a:off x="838200" y="1690690"/>
            <a:ext cx="4705350" cy="4486273"/>
          </a:xfrm>
        </p:spPr>
      </p:pic>
      <p:pic>
        <p:nvPicPr>
          <p:cNvPr id="6" name="Segnaposto contenuto 9" descr="Transaction cartoon">
            <a:extLst>
              <a:ext uri="{FF2B5EF4-FFF2-40B4-BE49-F238E27FC236}">
                <a16:creationId xmlns:a16="http://schemas.microsoft.com/office/drawing/2014/main" id="{1D6BC35D-147E-45B7-A55C-4E508F26B16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51" t="11462" r="8823" b="9421"/>
          <a:stretch/>
        </p:blipFill>
        <p:spPr>
          <a:xfrm>
            <a:off x="6648452" y="1913033"/>
            <a:ext cx="4862536" cy="3031933"/>
          </a:xfrm>
          <a:prstGeom prst="rect">
            <a:avLst/>
          </a:prstGeom>
        </p:spPr>
      </p:pic>
      <p:sp>
        <p:nvSpPr>
          <p:cNvPr id="2" name="Segnaposto numero diapositiva 1" descr=" 2">
            <a:extLst>
              <a:ext uri="{FF2B5EF4-FFF2-40B4-BE49-F238E27FC236}">
                <a16:creationId xmlns:a16="http://schemas.microsoft.com/office/drawing/2014/main" id="{E76D5B52-B17F-4968-A516-85FBBA2BE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60681" y="6444478"/>
            <a:ext cx="341760" cy="276999"/>
          </a:xfrm>
        </p:spPr>
        <p:txBody>
          <a:bodyPr/>
          <a:lstStyle/>
          <a:p>
            <a:r>
              <a:rPr lang="en-US"/>
              <a:t>10</a:t>
            </a:r>
          </a:p>
        </p:txBody>
      </p:sp>
      <p:sp>
        <p:nvSpPr>
          <p:cNvPr id="7" name="CasellaDiTesto 6" descr=" 11">
            <a:extLst>
              <a:ext uri="{FF2B5EF4-FFF2-40B4-BE49-F238E27FC236}">
                <a16:creationId xmlns:a16="http://schemas.microsoft.com/office/drawing/2014/main" id="{47BD3915-D3EF-4076-9462-3D08EAA1EF90}"/>
              </a:ext>
            </a:extLst>
          </p:cNvPr>
          <p:cNvSpPr txBox="1"/>
          <p:nvPr/>
        </p:nvSpPr>
        <p:spPr>
          <a:xfrm>
            <a:off x="8009523" y="5040868"/>
            <a:ext cx="2140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Le transazioni del DB</a:t>
            </a:r>
          </a:p>
        </p:txBody>
      </p:sp>
    </p:spTree>
    <p:extLst>
      <p:ext uri="{BB962C8B-B14F-4D97-AF65-F5344CB8AC3E}">
        <p14:creationId xmlns:p14="http://schemas.microsoft.com/office/powerpoint/2010/main" val="24051913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9D8A68FA-76AE-4FA3-988B-429D652E2C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Il </a:t>
            </a:r>
            <a:r>
              <a:rPr lang="it-IT" dirty="0" err="1"/>
              <a:t>presentation</a:t>
            </a:r>
            <a:r>
              <a:rPr lang="it-IT" dirty="0"/>
              <a:t> </a:t>
            </a:r>
            <a:r>
              <a:rPr lang="it-IT" dirty="0" err="1"/>
              <a:t>layer</a:t>
            </a:r>
            <a:r>
              <a:rPr lang="it-IT" dirty="0"/>
              <a:t>: le recensioni</a:t>
            </a:r>
          </a:p>
        </p:txBody>
      </p:sp>
      <p:sp>
        <p:nvSpPr>
          <p:cNvPr id="5" name="Segnaposto contenuto 4">
            <a:extLst>
              <a:ext uri="{FF2B5EF4-FFF2-40B4-BE49-F238E27FC236}">
                <a16:creationId xmlns:a16="http://schemas.microsoft.com/office/drawing/2014/main" id="{289D9B13-C8F7-4371-974E-705C7E0A80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just"/>
            <a:r>
              <a:rPr lang="it-IT" dirty="0"/>
              <a:t>Le recensioni sono paginate attraverso un infinite scrolling.</a:t>
            </a:r>
          </a:p>
          <a:p>
            <a:pPr algn="just"/>
            <a:r>
              <a:rPr lang="it-IT" dirty="0"/>
              <a:t>Ogni recensione è interpretata in UTF-8 e viene scritta con un editor WYSIWYG, che permette di personalizzarla.</a:t>
            </a:r>
          </a:p>
          <a:p>
            <a:pPr algn="just"/>
            <a:r>
              <a:rPr lang="it-IT" dirty="0"/>
              <a:t>Ogni recensione non deve permettere un attacco XSS.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DB98566F-D6D5-4912-B747-B789E9ACE9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60681" y="6444478"/>
            <a:ext cx="341760" cy="276999"/>
          </a:xfrm>
        </p:spPr>
        <p:txBody>
          <a:bodyPr/>
          <a:lstStyle/>
          <a:p>
            <a:r>
              <a:rPr lang="en-US"/>
              <a:t>11</a:t>
            </a:r>
          </a:p>
        </p:txBody>
      </p:sp>
      <p:pic>
        <p:nvPicPr>
          <p:cNvPr id="12" name="Segnaposto contenuto 11" descr="Reviews screenshot">
            <a:extLst>
              <a:ext uri="{FF2B5EF4-FFF2-40B4-BE49-F238E27FC236}">
                <a16:creationId xmlns:a16="http://schemas.microsoft.com/office/drawing/2014/main" id="{450F597E-F8D1-4CED-BD3C-D8EC406E0947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37" t="62093" r="8397" b="11492"/>
          <a:stretch/>
        </p:blipFill>
        <p:spPr>
          <a:xfrm>
            <a:off x="7229475" y="1478407"/>
            <a:ext cx="4124325" cy="4586012"/>
          </a:xfrm>
        </p:spPr>
      </p:pic>
    </p:spTree>
    <p:extLst>
      <p:ext uri="{BB962C8B-B14F-4D97-AF65-F5344CB8AC3E}">
        <p14:creationId xmlns:p14="http://schemas.microsoft.com/office/powerpoint/2010/main" val="18291913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B21BF3CC-D26E-44F7-8BE7-D1A70A0909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Il risultato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1457453-E9BE-48FB-8994-76111E269F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60681" y="6444478"/>
            <a:ext cx="341760" cy="276999"/>
          </a:xfrm>
        </p:spPr>
        <p:txBody>
          <a:bodyPr/>
          <a:lstStyle/>
          <a:p>
            <a:r>
              <a:rPr lang="en-US" dirty="0"/>
              <a:t>11</a:t>
            </a:r>
          </a:p>
        </p:txBody>
      </p:sp>
      <p:pic>
        <p:nvPicPr>
          <p:cNvPr id="5" name="Immagine 4" descr="Home screenshot">
            <a:extLst>
              <a:ext uri="{FF2B5EF4-FFF2-40B4-BE49-F238E27FC236}">
                <a16:creationId xmlns:a16="http://schemas.microsoft.com/office/drawing/2014/main" id="{F443FDA4-216D-472B-A81C-C2F664E91AF4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6592" y="365127"/>
            <a:ext cx="5154396" cy="4458992"/>
          </a:xfrm>
          <a:prstGeom prst="rect">
            <a:avLst/>
          </a:prstGeom>
        </p:spPr>
      </p:pic>
      <p:pic>
        <p:nvPicPr>
          <p:cNvPr id="7" name="Immagine 6" descr="Cart screenshot">
            <a:extLst>
              <a:ext uri="{FF2B5EF4-FFF2-40B4-BE49-F238E27FC236}">
                <a16:creationId xmlns:a16="http://schemas.microsoft.com/office/drawing/2014/main" id="{1301F580-AB74-435E-B8AE-5AC2B0441721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18" y="1228724"/>
            <a:ext cx="5899486" cy="5096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5898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FA74767E-590C-4D99-91D0-16884B8F6F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Il lavoro svolto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06BD8B65-4455-402A-9D84-A3FC8DF105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it-IT" dirty="0"/>
              <a:t>Progettazione di un e-commerce con sviluppo delle funzionalità di:</a:t>
            </a:r>
          </a:p>
          <a:p>
            <a:pPr algn="just"/>
            <a:r>
              <a:rPr lang="it-IT" dirty="0"/>
              <a:t>accounting,</a:t>
            </a:r>
          </a:p>
          <a:p>
            <a:pPr algn="just"/>
            <a:r>
              <a:rPr lang="it-IT" dirty="0"/>
              <a:t>acquisto,</a:t>
            </a:r>
          </a:p>
          <a:p>
            <a:pPr marL="0" indent="0" algn="just">
              <a:buNone/>
            </a:pPr>
            <a:r>
              <a:rPr lang="it-IT" dirty="0"/>
              <a:t>ma non di amministrazione della piattaforma.</a:t>
            </a:r>
          </a:p>
          <a:p>
            <a:pPr marL="0" indent="0" algn="just">
              <a:buNone/>
            </a:pPr>
            <a:endParaRPr lang="it-IT" dirty="0"/>
          </a:p>
          <a:p>
            <a:pPr marL="0" indent="0" algn="just">
              <a:buNone/>
            </a:pPr>
            <a:r>
              <a:rPr lang="it-IT" dirty="0"/>
              <a:t>Utilizzando la metodologia di sviluppo </a:t>
            </a:r>
            <a:r>
              <a:rPr lang="it-IT" b="1" dirty="0" err="1"/>
              <a:t>Scrum</a:t>
            </a:r>
            <a:r>
              <a:rPr lang="it-IT" dirty="0"/>
              <a:t>.</a:t>
            </a:r>
            <a:endParaRPr lang="it-IT" b="1" dirty="0"/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937B92E0-8AB2-47E9-B816-3CAF35B49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39227" y="6444478"/>
            <a:ext cx="263214" cy="276999"/>
          </a:xfrm>
        </p:spPr>
        <p:txBody>
          <a:bodyPr/>
          <a:lstStyle/>
          <a:p>
            <a:r>
              <a:rPr lang="en-US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401346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556509B-DACF-43AA-A615-69A830DE0C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L’architettura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7F6A5BE1-CDA7-4765-B5D1-6CF701DFC5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39227" y="6444478"/>
            <a:ext cx="263214" cy="276999"/>
          </a:xfrm>
        </p:spPr>
        <p:txBody>
          <a:bodyPr/>
          <a:lstStyle/>
          <a:p>
            <a:r>
              <a:rPr lang="en-US"/>
              <a:t>2</a:t>
            </a:r>
          </a:p>
        </p:txBody>
      </p:sp>
      <p:pic>
        <p:nvPicPr>
          <p:cNvPr id="55" name="Segnaposto contenuto 54" descr="Architettura">
            <a:extLst>
              <a:ext uri="{FF2B5EF4-FFF2-40B4-BE49-F238E27FC236}">
                <a16:creationId xmlns:a16="http://schemas.microsoft.com/office/drawing/2014/main" id="{07A2E912-137C-4074-8A40-2CE5F8A9E8FA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8675" y="2248727"/>
            <a:ext cx="7034649" cy="3505133"/>
          </a:xfrm>
        </p:spPr>
      </p:pic>
    </p:spTree>
    <p:extLst>
      <p:ext uri="{BB962C8B-B14F-4D97-AF65-F5344CB8AC3E}">
        <p14:creationId xmlns:p14="http://schemas.microsoft.com/office/powerpoint/2010/main" val="3052321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45C58C3D-3333-4DE0-9E65-E3C86291B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Il diagramma ER</a:t>
            </a:r>
          </a:p>
        </p:txBody>
      </p:sp>
      <p:pic>
        <p:nvPicPr>
          <p:cNvPr id="6" name="Segnaposto contenuto 5" descr="Schema ER del progetto">
            <a:extLst>
              <a:ext uri="{FF2B5EF4-FFF2-40B4-BE49-F238E27FC236}">
                <a16:creationId xmlns:a16="http://schemas.microsoft.com/office/drawing/2014/main" id="{F35F133C-C6D7-41AB-8CED-7D2B667719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250" y="1304856"/>
            <a:ext cx="7429500" cy="4934019"/>
          </a:xfrm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221DDD70-31D7-44A9-8FDE-ED7E02647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39227" y="6444478"/>
            <a:ext cx="263214" cy="276999"/>
          </a:xfrm>
        </p:spPr>
        <p:txBody>
          <a:bodyPr/>
          <a:lstStyle/>
          <a:p>
            <a:r>
              <a:rPr lang="en-US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1039945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BC54278A-3ADB-4009-982D-03FFDEF61A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Accounting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78E387A6-68CA-4274-A0E1-912A22CC65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it-IT" dirty="0"/>
              <a:t>Si intende la registrazione, il login e il logout degli account, che possono essere sia privati sia aziende.</a:t>
            </a:r>
          </a:p>
          <a:p>
            <a:pPr marL="0" indent="0" algn="just">
              <a:buNone/>
            </a:pPr>
            <a:endParaRPr lang="it-IT" dirty="0"/>
          </a:p>
          <a:p>
            <a:pPr marL="0" indent="0" algn="just">
              <a:buNone/>
            </a:pPr>
            <a:r>
              <a:rPr lang="it-IT" dirty="0"/>
              <a:t>Quali sono le problematiche?</a:t>
            </a:r>
          </a:p>
          <a:p>
            <a:pPr algn="just"/>
            <a:r>
              <a:rPr lang="it-IT" dirty="0"/>
              <a:t>La gestione sicura delle </a:t>
            </a:r>
            <a:r>
              <a:rPr lang="it-IT" i="1" dirty="0" err="1"/>
              <a:t>passphrase</a:t>
            </a:r>
            <a:endParaRPr lang="it-IT" i="1" dirty="0"/>
          </a:p>
          <a:p>
            <a:pPr algn="just"/>
            <a:r>
              <a:rPr lang="it-IT" dirty="0"/>
              <a:t>Gli attacchi</a:t>
            </a:r>
          </a:p>
          <a:p>
            <a:pPr algn="just"/>
            <a:r>
              <a:rPr lang="it-IT" dirty="0"/>
              <a:t>La cache del browser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140EC0D7-C75D-495A-A64F-BD09665DD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39227" y="6444478"/>
            <a:ext cx="263214" cy="276999"/>
          </a:xfrm>
        </p:spPr>
        <p:txBody>
          <a:bodyPr/>
          <a:lstStyle/>
          <a:p>
            <a:r>
              <a:rPr lang="en-US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7524771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E2FE38F2-F018-46A3-943F-34A2B6F56A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Accounting: PBKDF2</a:t>
            </a:r>
          </a:p>
        </p:txBody>
      </p:sp>
      <p:pic>
        <p:nvPicPr>
          <p:cNvPr id="6" name="Segnaposto contenuto 5" descr="PBKDF2">
            <a:extLst>
              <a:ext uri="{FF2B5EF4-FFF2-40B4-BE49-F238E27FC236}">
                <a16:creationId xmlns:a16="http://schemas.microsoft.com/office/drawing/2014/main" id="{8B6EEE5A-335D-4EFE-84BF-1B792918ECB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7917" y="1314450"/>
            <a:ext cx="7976166" cy="4862513"/>
          </a:xfrm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984B66DE-41E6-49DB-A297-2DF0255D2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39227" y="6444478"/>
            <a:ext cx="263214" cy="276999"/>
          </a:xfrm>
        </p:spPr>
        <p:txBody>
          <a:bodyPr/>
          <a:lstStyle/>
          <a:p>
            <a:r>
              <a:rPr lang="en-US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6799586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C668580A-0252-4CC4-9078-633349EA49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Accounting: gli attacchi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EBA31DA-D587-4398-996D-C7A47B2A47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it-IT" dirty="0" err="1"/>
              <a:t>DDoS</a:t>
            </a:r>
            <a:endParaRPr lang="it-IT" dirty="0"/>
          </a:p>
          <a:p>
            <a:pPr lvl="1" algn="just"/>
            <a:r>
              <a:rPr lang="it-IT" dirty="0" err="1"/>
              <a:t>reCAPTCHA</a:t>
            </a:r>
            <a:r>
              <a:rPr lang="it-IT" dirty="0"/>
              <a:t> versione 2</a:t>
            </a:r>
          </a:p>
          <a:p>
            <a:pPr lvl="1" algn="just"/>
            <a:r>
              <a:rPr lang="it-IT" dirty="0"/>
              <a:t>controllo dell’e-mail con i Mail </a:t>
            </a:r>
            <a:r>
              <a:rPr lang="it-IT" dirty="0" err="1"/>
              <a:t>eXchanger</a:t>
            </a:r>
            <a:r>
              <a:rPr lang="it-IT" dirty="0"/>
              <a:t> (MX) record</a:t>
            </a:r>
          </a:p>
          <a:p>
            <a:pPr algn="just"/>
            <a:r>
              <a:rPr lang="it-IT" dirty="0"/>
              <a:t>timing </a:t>
            </a:r>
            <a:r>
              <a:rPr lang="it-IT" dirty="0" err="1"/>
              <a:t>attack</a:t>
            </a:r>
            <a:endParaRPr lang="it-IT" dirty="0"/>
          </a:p>
          <a:p>
            <a:pPr lvl="1" algn="just"/>
            <a:r>
              <a:rPr lang="it-IT" dirty="0"/>
              <a:t>derivazione di una chiave con PBKDF2, anche se l’account non esiste</a:t>
            </a:r>
          </a:p>
          <a:p>
            <a:pPr algn="just"/>
            <a:r>
              <a:rPr lang="it-IT" dirty="0" err="1"/>
              <a:t>rainbow</a:t>
            </a:r>
            <a:r>
              <a:rPr lang="it-IT" dirty="0"/>
              <a:t> </a:t>
            </a:r>
            <a:r>
              <a:rPr lang="it-IT" dirty="0" err="1"/>
              <a:t>attack</a:t>
            </a:r>
            <a:endParaRPr lang="it-IT" dirty="0"/>
          </a:p>
          <a:p>
            <a:pPr lvl="1" algn="just"/>
            <a:r>
              <a:rPr lang="it-IT" dirty="0"/>
              <a:t>prevenuto dal </a:t>
            </a:r>
            <a:r>
              <a:rPr lang="it-IT" dirty="0" err="1"/>
              <a:t>salt</a:t>
            </a:r>
            <a:r>
              <a:rPr lang="it-IT" dirty="0"/>
              <a:t> aggiunto</a:t>
            </a:r>
          </a:p>
          <a:p>
            <a:pPr algn="just"/>
            <a:r>
              <a:rPr lang="it-IT" dirty="0"/>
              <a:t>brute force/</a:t>
            </a:r>
            <a:r>
              <a:rPr lang="it-IT" dirty="0" err="1"/>
              <a:t>dictionary</a:t>
            </a:r>
            <a:r>
              <a:rPr lang="it-IT" dirty="0"/>
              <a:t> </a:t>
            </a:r>
            <a:r>
              <a:rPr lang="it-IT" dirty="0" err="1"/>
              <a:t>attack</a:t>
            </a:r>
            <a:endParaRPr lang="it-IT" dirty="0"/>
          </a:p>
          <a:p>
            <a:pPr lvl="1" algn="just"/>
            <a:r>
              <a:rPr lang="it-IT" dirty="0"/>
              <a:t>aumentando il numero di iterazione</a:t>
            </a:r>
          </a:p>
          <a:p>
            <a:pPr lvl="1" algn="just"/>
            <a:r>
              <a:rPr lang="it-IT" dirty="0" err="1"/>
              <a:t>LockOutRealm</a:t>
            </a:r>
            <a:endParaRPr lang="it-IT" dirty="0"/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41FB53F4-5440-4020-930D-4D0232828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39227" y="6444478"/>
            <a:ext cx="263214" cy="276999"/>
          </a:xfrm>
        </p:spPr>
        <p:txBody>
          <a:bodyPr/>
          <a:lstStyle/>
          <a:p>
            <a:r>
              <a:rPr lang="en-US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9897887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114B7D75-A4AC-45E3-92A4-BA8860D5B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Accounting: la cache del browser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79A85FFF-3FAE-42A2-B917-3FEF8A9424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7" y="1825625"/>
            <a:ext cx="10829926" cy="4351338"/>
          </a:xfrm>
        </p:spPr>
        <p:txBody>
          <a:bodyPr/>
          <a:lstStyle/>
          <a:p>
            <a:pPr marL="0" indent="0" algn="just">
              <a:buNone/>
            </a:pPr>
            <a:r>
              <a:rPr lang="it-IT" dirty="0"/>
              <a:t>Per evitare che i browser memorizzino le pagine con contenuti sensibili visitate durante la navigazione, è necessario aggiungere nell’</a:t>
            </a:r>
            <a:r>
              <a:rPr lang="it-IT" dirty="0" err="1"/>
              <a:t>header</a:t>
            </a:r>
            <a:r>
              <a:rPr lang="it-IT" dirty="0"/>
              <a:t> HTTP di tali pagine:</a:t>
            </a:r>
          </a:p>
          <a:p>
            <a:pPr marL="0" indent="0" algn="just">
              <a:buNone/>
            </a:pPr>
            <a:endParaRPr lang="it-IT" dirty="0"/>
          </a:p>
          <a:p>
            <a:pPr marL="0" indent="0" algn="just">
              <a:buNone/>
            </a:pPr>
            <a:r>
              <a:rPr lang="it-IT" dirty="0">
                <a:latin typeface="Courier New" panose="02070309020205020404" pitchFamily="49" charset="0"/>
                <a:cs typeface="Courier New" panose="02070309020205020404" pitchFamily="49" charset="0"/>
              </a:rPr>
              <a:t>Cache-Control: no-cache, no-store, must-</a:t>
            </a:r>
            <a:r>
              <a:rPr lang="it-IT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revalidate</a:t>
            </a:r>
            <a:endParaRPr lang="it-IT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 algn="just">
              <a:buNone/>
            </a:pPr>
            <a:r>
              <a:rPr lang="it-IT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Pragma</a:t>
            </a:r>
            <a:r>
              <a:rPr lang="it-IT" dirty="0">
                <a:latin typeface="Courier New" panose="02070309020205020404" pitchFamily="49" charset="0"/>
                <a:cs typeface="Courier New" panose="02070309020205020404" pitchFamily="49" charset="0"/>
              </a:rPr>
              <a:t>: no-cache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A13785A5-A671-4BE2-9DC6-382E02F3F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39227" y="6444478"/>
            <a:ext cx="263214" cy="276999"/>
          </a:xfrm>
        </p:spPr>
        <p:txBody>
          <a:bodyPr/>
          <a:lstStyle/>
          <a:p>
            <a:r>
              <a:rPr lang="en-US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4539867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3DC636D7-D7DA-415C-AA8B-46FF4E33D2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L’acquisto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79D9118-FDF9-49EC-BD8A-D012F6E1C6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it-IT" dirty="0"/>
              <a:t>Si intende tutte quelle operazioni che precedono e seguo la vendita della merce:</a:t>
            </a:r>
          </a:p>
          <a:p>
            <a:pPr algn="just"/>
            <a:r>
              <a:rPr lang="it-IT" dirty="0"/>
              <a:t>editare un carrello</a:t>
            </a:r>
          </a:p>
          <a:p>
            <a:pPr algn="just"/>
            <a:r>
              <a:rPr lang="it-IT" dirty="0"/>
              <a:t>il pagamento con carta di credito o PayPal</a:t>
            </a:r>
          </a:p>
          <a:p>
            <a:pPr algn="just"/>
            <a:r>
              <a:rPr lang="it-IT" dirty="0"/>
              <a:t>l’e-mail di </a:t>
            </a:r>
            <a:r>
              <a:rPr lang="it-IT" b="1" dirty="0"/>
              <a:t>processamento</a:t>
            </a:r>
            <a:r>
              <a:rPr lang="it-IT" dirty="0"/>
              <a:t> del pagamento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AF6EE32C-532C-4400-841B-2A7643706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39227" y="6444478"/>
            <a:ext cx="263214" cy="276999"/>
          </a:xfrm>
        </p:spPr>
        <p:txBody>
          <a:bodyPr/>
          <a:lstStyle/>
          <a:p>
            <a:r>
              <a:rPr lang="en-US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49573274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654</TotalTime>
  <Words>685</Words>
  <Application>Microsoft Office PowerPoint</Application>
  <PresentationFormat>Widescreen</PresentationFormat>
  <Paragraphs>91</Paragraphs>
  <Slides>14</Slides>
  <Notes>10</Notes>
  <HiddenSlides>1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22" baseType="lpstr">
      <vt:lpstr>Calibri</vt:lpstr>
      <vt:lpstr>Arial</vt:lpstr>
      <vt:lpstr>Futura Bk BT</vt:lpstr>
      <vt:lpstr>Times New Roman</vt:lpstr>
      <vt:lpstr>Calibri Light</vt:lpstr>
      <vt:lpstr>Futura XBlk BT</vt:lpstr>
      <vt:lpstr>Courier New</vt:lpstr>
      <vt:lpstr>Tema di Office</vt:lpstr>
      <vt:lpstr>SVILUPPO DI UNA PIATTAFORMA E-COMMERCE PER LA VENDITA DI MOBILI METALLIZZATI</vt:lpstr>
      <vt:lpstr>Il lavoro svolto</vt:lpstr>
      <vt:lpstr>L’architettura</vt:lpstr>
      <vt:lpstr>Il diagramma ER</vt:lpstr>
      <vt:lpstr>Accounting</vt:lpstr>
      <vt:lpstr>Accounting: PBKDF2</vt:lpstr>
      <vt:lpstr>Accounting: gli attacchi</vt:lpstr>
      <vt:lpstr>Accounting: la cache del browser</vt:lpstr>
      <vt:lpstr>L’acquisto</vt:lpstr>
      <vt:lpstr>L’acquisto: il pagamento con carta di credito</vt:lpstr>
      <vt:lpstr>L’acquisto: la concorrenza «interna»</vt:lpstr>
      <vt:lpstr>L’acquisto: la concorrenza «interna»</vt:lpstr>
      <vt:lpstr>Il presentation layer: le recensioni</vt:lpstr>
      <vt:lpstr>Il risultato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SVILUPPO DI UNA PIATTAFORMA E-COMMERCE PER LA VENDITA DI MOBILI METALLIZZATI</dc:title>
  <dc:creator>Lorenzo Ferron</dc:creator>
  <cp:lastModifiedBy>Lorenzo Ferron</cp:lastModifiedBy>
  <cp:revision>57</cp:revision>
  <dcterms:created xsi:type="dcterms:W3CDTF">2020-10-13T08:07:50Z</dcterms:created>
  <dcterms:modified xsi:type="dcterms:W3CDTF">2020-10-15T10:08:13Z</dcterms:modified>
</cp:coreProperties>
</file>